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312" r:id="rId2"/>
    <p:sldId id="348" r:id="rId3"/>
    <p:sldId id="320" r:id="rId4"/>
    <p:sldId id="321" r:id="rId5"/>
    <p:sldId id="322" r:id="rId6"/>
    <p:sldId id="324" r:id="rId7"/>
    <p:sldId id="349" r:id="rId8"/>
    <p:sldId id="325" r:id="rId9"/>
    <p:sldId id="326" r:id="rId10"/>
    <p:sldId id="327" r:id="rId11"/>
    <p:sldId id="330" r:id="rId12"/>
    <p:sldId id="350" r:id="rId13"/>
    <p:sldId id="331" r:id="rId14"/>
    <p:sldId id="332" r:id="rId15"/>
    <p:sldId id="333" r:id="rId16"/>
    <p:sldId id="334" r:id="rId17"/>
    <p:sldId id="336" r:id="rId18"/>
    <p:sldId id="337" r:id="rId19"/>
    <p:sldId id="338" r:id="rId20"/>
    <p:sldId id="344" r:id="rId21"/>
  </p:sldIdLst>
  <p:sldSz cx="9144000" cy="6858000" type="screen4x3"/>
  <p:notesSz cx="6858000" cy="9144000"/>
  <p:custDataLst>
    <p:tags r:id="rId2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CCCCCC"/>
    <a:srgbClr val="8F45C7"/>
    <a:srgbClr val="7E36B4"/>
    <a:srgbClr val="800080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 snapToGrid="0">
      <p:cViewPr varScale="1">
        <p:scale>
          <a:sx n="58" d="100"/>
          <a:sy n="58" d="100"/>
        </p:scale>
        <p:origin x="67" y="52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7EF1F-4443-4034-8D78-FD3FA27604D4}" type="datetimeFigureOut">
              <a:rPr lang="en-US" smtClean="0"/>
              <a:pPr/>
              <a:t>8/21/2014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C8A50-F8F5-4373-AD49-C40DE058D4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681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8497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1522A-499D-43F8-A3B1-CA92DA0D85B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1634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1522A-499D-43F8-A3B1-CA92DA0D85B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310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1522A-499D-43F8-A3B1-CA92DA0D85B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3943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1522A-499D-43F8-A3B1-CA92DA0D85B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3744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1522A-499D-43F8-A3B1-CA92DA0D85B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5950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1522A-499D-43F8-A3B1-CA92DA0D85B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6142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1522A-499D-43F8-A3B1-CA92DA0D85B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1013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1522A-499D-43F8-A3B1-CA92DA0D85BF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1221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1522A-499D-43F8-A3B1-CA92DA0D85BF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3533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1522A-499D-43F8-A3B1-CA92DA0D85BF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181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1522A-499D-43F8-A3B1-CA92DA0D85B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357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9B213C-9692-45D6-BCCD-E46E00925B18}" type="slidenum">
              <a:rPr lang="en-US"/>
              <a:pPr/>
              <a:t>4</a:t>
            </a:fld>
            <a:endParaRPr lang="en-US"/>
          </a:p>
        </p:txBody>
      </p:sp>
      <p:sp>
        <p:nvSpPr>
          <p:cNvPr id="6246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6175" y="687388"/>
            <a:ext cx="4567238" cy="3425825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063" tIns="46032" rIns="92063" bIns="46032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67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1522A-499D-43F8-A3B1-CA92DA0D85B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8872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1522A-499D-43F8-A3B1-CA92DA0D85B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0876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1522A-499D-43F8-A3B1-CA92DA0D85B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1412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1522A-499D-43F8-A3B1-CA92DA0D85B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2983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1522A-499D-43F8-A3B1-CA92DA0D85B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9107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1522A-499D-43F8-A3B1-CA92DA0D85B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959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8/21/2014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8/21/2014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8/21/2014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b="0" i="0" u="non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BA617D-D1B8-42E5-9EBD-6D544BD9A881}" type="datetimeFigureOut">
              <a:rPr lang="en-US" smtClean="0"/>
              <a:pPr/>
              <a:t>8/21/2014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i="0" u="none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83307"/>
            <a:ext cx="7851648" cy="3429000"/>
          </a:xfrm>
        </p:spPr>
        <p:txBody>
          <a:bodyPr anchor="t" anchorCtr="0">
            <a:normAutofit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Debugging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52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Understanding Errors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Errors are listed in two places:</a:t>
            </a:r>
          </a:p>
          <a:p>
            <a:pPr lvl="1"/>
            <a:r>
              <a:rPr lang="en-US" dirty="0" smtClean="0"/>
              <a:t>On the right-hand side of the code editor</a:t>
            </a:r>
            <a:endParaRPr lang="en-US" dirty="0"/>
          </a:p>
        </p:txBody>
      </p:sp>
      <p:pic>
        <p:nvPicPr>
          <p:cNvPr id="4098" name="Picture 2" descr="C:\Users\bucksgy\Dropbox\University_of_Cincinnati\Teaching\2013_Summer\ENED1091\Lectures\Lecture02_Debugging\Pics\Error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009900"/>
            <a:ext cx="6581775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086601" y="1981200"/>
            <a:ext cx="1828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Red indicates a syntax error</a:t>
            </a:r>
            <a:endParaRPr lang="en-US" dirty="0"/>
          </a:p>
        </p:txBody>
      </p:sp>
      <p:cxnSp>
        <p:nvCxnSpPr>
          <p:cNvPr id="7" name="Straight Arrow Connector 6"/>
          <p:cNvCxnSpPr>
            <a:stCxn id="5" idx="2"/>
          </p:cNvCxnSpPr>
          <p:nvPr/>
        </p:nvCxnSpPr>
        <p:spPr>
          <a:xfrm flipH="1">
            <a:off x="7496175" y="2627531"/>
            <a:ext cx="504826" cy="38236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772400" y="4419600"/>
            <a:ext cx="1371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Dash shows location of error; hover mouse for explanation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8" idx="1"/>
          </p:cNvCxnSpPr>
          <p:nvPr/>
        </p:nvCxnSpPr>
        <p:spPr>
          <a:xfrm flipH="1">
            <a:off x="7496175" y="5158264"/>
            <a:ext cx="276225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3738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5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Understanding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Syntax Errors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Common errors:</a:t>
            </a:r>
          </a:p>
          <a:p>
            <a:pPr lvl="1"/>
            <a:r>
              <a:rPr lang="en-US" b="1" u="sng" dirty="0" smtClean="0"/>
              <a:t>Unexpected MATLAB expression</a:t>
            </a:r>
            <a:r>
              <a:rPr lang="en-US" dirty="0" smtClean="0"/>
              <a:t> – you likely forgot to include a mathematical operator , accidently started a variable name with a number (or other non-allowed symbol), or forgot to use parentheses with a function</a:t>
            </a:r>
          </a:p>
          <a:p>
            <a:pPr lvl="1"/>
            <a:r>
              <a:rPr lang="en-US" b="1" u="sng" dirty="0" smtClean="0"/>
              <a:t>Expression or statement is incorrect – possibly unbalanced (, {, or [</a:t>
            </a:r>
            <a:r>
              <a:rPr lang="en-US" dirty="0" smtClean="0"/>
              <a:t> – you have a mismatched parenthesis or bracket</a:t>
            </a:r>
          </a:p>
          <a:p>
            <a:pPr lvl="1"/>
            <a:r>
              <a:rPr lang="en-US" b="1" u="sng" dirty="0" smtClean="0"/>
              <a:t>At least one END is missing</a:t>
            </a:r>
            <a:r>
              <a:rPr lang="en-US" dirty="0" smtClean="0"/>
              <a:t> – you have forgotten to place and END with a structure (if, switch, loop, function)</a:t>
            </a:r>
          </a:p>
          <a:p>
            <a:pPr lvl="1"/>
            <a:r>
              <a:rPr lang="en-US" b="1" u="sng" dirty="0" smtClean="0"/>
              <a:t>Illegal use of reserved keyword “xxx”</a:t>
            </a:r>
            <a:r>
              <a:rPr lang="en-US" b="1" dirty="0" smtClean="0"/>
              <a:t> </a:t>
            </a:r>
            <a:r>
              <a:rPr lang="en-US" dirty="0" smtClean="0"/>
              <a:t>– you have either forgotten a part of a MALTAB structure (i.e. else without an if first) or you are trying to use a keyword as a variable name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84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Understanding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Logic Errors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Common errors:</a:t>
            </a:r>
          </a:p>
          <a:p>
            <a:pPr lvl="1"/>
            <a:r>
              <a:rPr lang="en-US" b="1" u="sng" dirty="0" smtClean="0"/>
              <a:t>Attempted to access </a:t>
            </a:r>
            <a:r>
              <a:rPr lang="en-US" b="1" i="1" u="sng" dirty="0" smtClean="0"/>
              <a:t>variable</a:t>
            </a:r>
            <a:r>
              <a:rPr lang="en-US" b="1" u="sng" dirty="0" smtClean="0"/>
              <a:t>(</a:t>
            </a:r>
            <a:r>
              <a:rPr lang="en-US" b="1" i="1" u="sng" dirty="0" smtClean="0"/>
              <a:t>index</a:t>
            </a:r>
            <a:r>
              <a:rPr lang="en-US" b="1" u="sng" dirty="0" smtClean="0"/>
              <a:t>); index out of bounds because…</a:t>
            </a:r>
            <a:r>
              <a:rPr lang="en-US" dirty="0" smtClean="0"/>
              <a:t> – you are trying to access a value in a vector or array at an index which does not exist</a:t>
            </a:r>
          </a:p>
          <a:p>
            <a:pPr lvl="1"/>
            <a:r>
              <a:rPr lang="en-US" b="1" u="sng" dirty="0"/>
              <a:t>Undefined function </a:t>
            </a:r>
            <a:r>
              <a:rPr lang="en-US" b="1" u="sng" dirty="0" smtClean="0"/>
              <a:t>‘</a:t>
            </a:r>
            <a:r>
              <a:rPr lang="en-US" b="1" u="sng" dirty="0" err="1" smtClean="0"/>
              <a:t>xxxx</a:t>
            </a:r>
            <a:r>
              <a:rPr lang="en-US" b="1" u="sng" dirty="0" smtClean="0"/>
              <a:t>' </a:t>
            </a:r>
            <a:r>
              <a:rPr lang="en-US" b="1" u="sng" dirty="0"/>
              <a:t>for </a:t>
            </a:r>
            <a:r>
              <a:rPr lang="en-US" b="1" u="sng" dirty="0" smtClean="0"/>
              <a:t>input </a:t>
            </a:r>
            <a:r>
              <a:rPr lang="en-US" b="1" u="sng" dirty="0"/>
              <a:t>arguments of type </a:t>
            </a:r>
            <a:r>
              <a:rPr lang="en-US" b="1" u="sng" dirty="0" smtClean="0"/>
              <a:t>‘</a:t>
            </a:r>
            <a:r>
              <a:rPr lang="en-US" b="1" u="sng" dirty="0" err="1" smtClean="0"/>
              <a:t>xxxx</a:t>
            </a:r>
            <a:r>
              <a:rPr lang="en-US" b="1" u="sng" dirty="0" smtClean="0"/>
              <a:t>'.</a:t>
            </a:r>
            <a:r>
              <a:rPr lang="en-US" dirty="0" smtClean="0"/>
              <a:t>– you are trying to provide an input argument to a function of incorrect type (i.e. passing a string to </a:t>
            </a:r>
            <a:r>
              <a:rPr lang="en-US" dirty="0" err="1" smtClean="0"/>
              <a:t>sqrt</a:t>
            </a:r>
            <a:r>
              <a:rPr lang="en-US" dirty="0" smtClean="0"/>
              <a:t>)</a:t>
            </a:r>
          </a:p>
          <a:p>
            <a:pPr lvl="1"/>
            <a:r>
              <a:rPr lang="en-US" b="1" u="sng" dirty="0" smtClean="0"/>
              <a:t>Undefined function or variable ‘</a:t>
            </a:r>
            <a:r>
              <a:rPr lang="en-US" b="1" u="sng" dirty="0" err="1" smtClean="0"/>
              <a:t>xxxx</a:t>
            </a:r>
            <a:r>
              <a:rPr lang="en-US" b="1" u="sng" dirty="0" smtClean="0"/>
              <a:t>’</a:t>
            </a:r>
            <a:r>
              <a:rPr lang="en-US" dirty="0" smtClean="0"/>
              <a:t> – you are trying to use a variable before it has been given a value, or you have a spelling error in your variable name somewhere in your code</a:t>
            </a:r>
          </a:p>
        </p:txBody>
      </p:sp>
    </p:spTree>
    <p:extLst>
      <p:ext uri="{BB962C8B-B14F-4D97-AF65-F5344CB8AC3E}">
        <p14:creationId xmlns:p14="http://schemas.microsoft.com/office/powerpoint/2010/main" val="2415389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Debugging Techniques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Commenting out lines or sections of code:</a:t>
            </a:r>
          </a:p>
          <a:p>
            <a:pPr lvl="1"/>
            <a:r>
              <a:rPr lang="en-US" dirty="0" smtClean="0"/>
              <a:t>Place the comment </a:t>
            </a:r>
            <a:r>
              <a:rPr lang="en-US" dirty="0" smtClean="0">
                <a:solidFill>
                  <a:srgbClr val="008000"/>
                </a:solidFill>
              </a:rPr>
              <a:t>%</a:t>
            </a:r>
            <a:r>
              <a:rPr lang="en-US" dirty="0" smtClean="0"/>
              <a:t> indicator in front of a line of code to keep it from executing</a:t>
            </a:r>
          </a:p>
          <a:p>
            <a:pPr lvl="1"/>
            <a:r>
              <a:rPr lang="en-US" dirty="0" smtClean="0"/>
              <a:t>Highlight a section of code and select </a:t>
            </a:r>
            <a:br>
              <a:rPr lang="en-US" dirty="0" smtClean="0"/>
            </a:br>
            <a:r>
              <a:rPr lang="en-US" dirty="0" smtClean="0"/>
              <a:t>“Text -&gt; Comment” or press </a:t>
            </a:r>
            <a:r>
              <a:rPr lang="en-US" dirty="0" err="1" smtClean="0"/>
              <a:t>Ctrl+R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Allows you to: </a:t>
            </a:r>
          </a:p>
          <a:p>
            <a:pPr lvl="1"/>
            <a:r>
              <a:rPr lang="en-US" dirty="0" smtClean="0"/>
              <a:t>test to see whether certain lines of code are problematic</a:t>
            </a:r>
          </a:p>
          <a:p>
            <a:pPr lvl="1"/>
            <a:r>
              <a:rPr lang="en-US" dirty="0" smtClean="0"/>
              <a:t>test different versions of code within the same program without deleting items or lines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602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Debugging Techniques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Stepping through a program:</a:t>
            </a:r>
          </a:p>
          <a:p>
            <a:pPr lvl="1"/>
            <a:r>
              <a:rPr lang="en-US" dirty="0" smtClean="0"/>
              <a:t>Allows you to execute your program one line at a time</a:t>
            </a:r>
          </a:p>
          <a:p>
            <a:pPr lvl="2"/>
            <a:r>
              <a:rPr lang="en-US" dirty="0" smtClean="0"/>
              <a:t>Follow the path of execution</a:t>
            </a:r>
          </a:p>
          <a:p>
            <a:pPr lvl="2"/>
            <a:r>
              <a:rPr lang="en-US" dirty="0" smtClean="0"/>
              <a:t>Monitor the value of variables</a:t>
            </a:r>
          </a:p>
          <a:p>
            <a:endParaRPr lang="en-US" dirty="0" smtClean="0"/>
          </a:p>
          <a:p>
            <a:r>
              <a:rPr lang="en-US" dirty="0" smtClean="0"/>
              <a:t>Most powerful technique available for debugging</a:t>
            </a:r>
          </a:p>
          <a:p>
            <a:r>
              <a:rPr lang="en-US" dirty="0" smtClean="0"/>
              <a:t>Built in features in MATLAB to help you step through your program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339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358" r="55619" b="5089"/>
          <a:stretch/>
        </p:blipFill>
        <p:spPr bwMode="auto">
          <a:xfrm>
            <a:off x="2209800" y="4191000"/>
            <a:ext cx="4650059" cy="2129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Debugging Features in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MATLAB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Breakpoint:</a:t>
            </a:r>
          </a:p>
          <a:p>
            <a:pPr lvl="1"/>
            <a:r>
              <a:rPr lang="en-US" dirty="0" smtClean="0"/>
              <a:t>Sets a point in the code that will pause the execution of the program and enter Debugging Mode</a:t>
            </a:r>
          </a:p>
          <a:p>
            <a:pPr lvl="1"/>
            <a:r>
              <a:rPr lang="en-US" dirty="0" smtClean="0"/>
              <a:t>Create a breakpoint by left-clicking on the dash next to the line number on the left side of the code window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rot="10800000">
            <a:off x="2586890" y="4729601"/>
            <a:ext cx="259308" cy="245660"/>
          </a:xfrm>
          <a:prstGeom prst="straightConnector1">
            <a:avLst/>
          </a:prstGeom>
          <a:ln w="635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762" r="59153" b="5088"/>
          <a:stretch/>
        </p:blipFill>
        <p:spPr bwMode="auto">
          <a:xfrm>
            <a:off x="2209800" y="4217020"/>
            <a:ext cx="4279745" cy="2107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6834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mph" presetSubtype="2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40" t="6504" r="30292" b="79859"/>
          <a:stretch/>
        </p:blipFill>
        <p:spPr bwMode="auto">
          <a:xfrm>
            <a:off x="2126954" y="4277520"/>
            <a:ext cx="5097671" cy="120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Stepping in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MATLAB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Once you have stopped at a breakpoint, you can then step through the script using the buttons shown below: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72211" y="2960098"/>
            <a:ext cx="27543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b="1" dirty="0"/>
              <a:t>Step Into</a:t>
            </a:r>
            <a:r>
              <a:rPr lang="en-US" dirty="0"/>
              <a:t> </a:t>
            </a:r>
            <a:r>
              <a:rPr lang="en-US" dirty="0" smtClean="0"/>
              <a:t>– goes </a:t>
            </a:r>
            <a:r>
              <a:rPr lang="en-US" dirty="0"/>
              <a:t>inside a function and </a:t>
            </a:r>
            <a:r>
              <a:rPr lang="en-US" dirty="0" smtClean="0"/>
              <a:t>steps </a:t>
            </a:r>
            <a:r>
              <a:rPr lang="en-US" dirty="0"/>
              <a:t>through the </a:t>
            </a:r>
            <a:r>
              <a:rPr lang="en-US" dirty="0" smtClean="0"/>
              <a:t>code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22948" y="3248594"/>
            <a:ext cx="24832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b="1" dirty="0"/>
              <a:t>Step</a:t>
            </a:r>
            <a:r>
              <a:rPr lang="en-US" dirty="0"/>
              <a:t> </a:t>
            </a:r>
            <a:r>
              <a:rPr lang="en-US" dirty="0" smtClean="0"/>
              <a:t>– executes the current line </a:t>
            </a:r>
            <a:r>
              <a:rPr lang="en-US" dirty="0"/>
              <a:t>and </a:t>
            </a:r>
            <a:r>
              <a:rPr lang="en-US" dirty="0" smtClean="0"/>
              <a:t>moves </a:t>
            </a:r>
            <a:r>
              <a:rPr lang="en-US" dirty="0"/>
              <a:t>on to the next line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05032" y="2797870"/>
            <a:ext cx="25647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b="1" dirty="0"/>
              <a:t>Step Out </a:t>
            </a:r>
            <a:r>
              <a:rPr lang="en-US" dirty="0"/>
              <a:t>– when inside a function, </a:t>
            </a:r>
            <a:r>
              <a:rPr lang="en-US" dirty="0" smtClean="0"/>
              <a:t>completes </a:t>
            </a:r>
            <a:r>
              <a:rPr lang="en-US" dirty="0"/>
              <a:t>the execution and </a:t>
            </a:r>
            <a:r>
              <a:rPr lang="en-US" dirty="0" smtClean="0"/>
              <a:t>returns </a:t>
            </a:r>
            <a:r>
              <a:rPr lang="en-US" dirty="0"/>
              <a:t>to the next higher level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449015" y="5480578"/>
            <a:ext cx="16949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b="1" dirty="0" smtClean="0"/>
              <a:t>Exit debug mode</a:t>
            </a:r>
            <a:r>
              <a:rPr lang="en-US" dirty="0" smtClean="0"/>
              <a:t> – aborts execution of the code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99810" y="5485265"/>
            <a:ext cx="23120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b="1" dirty="0" smtClean="0"/>
              <a:t>Continue</a:t>
            </a:r>
            <a:r>
              <a:rPr lang="en-US" dirty="0" smtClean="0"/>
              <a:t> – runs the program until another breakpoint is encountered</a:t>
            </a:r>
            <a:endParaRPr lang="en-US" dirty="0"/>
          </a:p>
        </p:txBody>
      </p:sp>
      <p:cxnSp>
        <p:nvCxnSpPr>
          <p:cNvPr id="7" name="Straight Arrow Connector 6"/>
          <p:cNvCxnSpPr>
            <a:stCxn id="10" idx="2"/>
          </p:cNvCxnSpPr>
          <p:nvPr/>
        </p:nvCxnSpPr>
        <p:spPr>
          <a:xfrm>
            <a:off x="2264566" y="4171924"/>
            <a:ext cx="714610" cy="30799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2"/>
          </p:cNvCxnSpPr>
          <p:nvPr/>
        </p:nvCxnSpPr>
        <p:spPr>
          <a:xfrm flipH="1">
            <a:off x="4047893" y="3883428"/>
            <a:ext cx="801494" cy="54572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1" idx="1"/>
          </p:cNvCxnSpPr>
          <p:nvPr/>
        </p:nvCxnSpPr>
        <p:spPr>
          <a:xfrm flipH="1">
            <a:off x="4247535" y="3536534"/>
            <a:ext cx="2257497" cy="116820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5" idx="0"/>
          </p:cNvCxnSpPr>
          <p:nvPr/>
        </p:nvCxnSpPr>
        <p:spPr>
          <a:xfrm flipV="1">
            <a:off x="1355857" y="4704735"/>
            <a:ext cx="982449" cy="78053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4" idx="0"/>
          </p:cNvCxnSpPr>
          <p:nvPr/>
        </p:nvCxnSpPr>
        <p:spPr>
          <a:xfrm flipH="1" flipV="1">
            <a:off x="6887497" y="5029200"/>
            <a:ext cx="1409011" cy="45137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600263" y="5485265"/>
            <a:ext cx="23120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b="1" dirty="0" smtClean="0"/>
              <a:t>Run to Cursor </a:t>
            </a:r>
            <a:r>
              <a:rPr lang="en-US" dirty="0" smtClean="0"/>
              <a:t>– runs the program to the line where the cursor currently sits</a:t>
            </a:r>
            <a:endParaRPr lang="en-US" dirty="0"/>
          </a:p>
        </p:txBody>
      </p:sp>
      <p:cxnSp>
        <p:nvCxnSpPr>
          <p:cNvPr id="29" name="Straight Arrow Connector 28"/>
          <p:cNvCxnSpPr>
            <a:stCxn id="28" idx="0"/>
          </p:cNvCxnSpPr>
          <p:nvPr/>
        </p:nvCxnSpPr>
        <p:spPr>
          <a:xfrm flipV="1">
            <a:off x="3756310" y="5095001"/>
            <a:ext cx="107767" cy="39026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7529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  <p:bldP spid="14" grpId="0"/>
      <p:bldP spid="15" grpId="0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Stepping in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MATLAB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As you’re debugging a program, the </a:t>
            </a:r>
            <a:r>
              <a:rPr lang="en-US" b="1" dirty="0" smtClean="0">
                <a:solidFill>
                  <a:srgbClr val="00B050"/>
                </a:solidFill>
              </a:rPr>
              <a:t>green</a:t>
            </a:r>
            <a:r>
              <a:rPr lang="en-US" dirty="0" smtClean="0"/>
              <a:t> </a:t>
            </a:r>
            <a:r>
              <a:rPr lang="en-US" b="1" dirty="0">
                <a:solidFill>
                  <a:srgbClr val="00B050"/>
                </a:solidFill>
              </a:rPr>
              <a:t>arrow</a:t>
            </a:r>
            <a:r>
              <a:rPr lang="en-US" dirty="0" smtClean="0"/>
              <a:t> will show what line of code is about to be executed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18" r="38590" b="7309"/>
          <a:stretch/>
        </p:blipFill>
        <p:spPr bwMode="auto">
          <a:xfrm>
            <a:off x="1349300" y="2966220"/>
            <a:ext cx="6434254" cy="3456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409433" y="5268035"/>
            <a:ext cx="1330157" cy="31872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4118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Watching the Values of Variables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One of the benefits of entering debug mode is that you can watch the values of variables as your program executes</a:t>
            </a:r>
          </a:p>
          <a:p>
            <a:r>
              <a:rPr lang="en-US" dirty="0" smtClean="0"/>
              <a:t>There are two ways to view the values of variables:</a:t>
            </a:r>
          </a:p>
          <a:p>
            <a:pPr lvl="1"/>
            <a:r>
              <a:rPr lang="en-US" dirty="0" smtClean="0"/>
              <a:t>While debugging, holding the mouse over a variable will display the value of the variable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8" t="55155" r="70366" b="20910"/>
          <a:stretch/>
        </p:blipFill>
        <p:spPr bwMode="auto">
          <a:xfrm>
            <a:off x="1349292" y="4594302"/>
            <a:ext cx="6445405" cy="2051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 descr="http://e7vtcq.bay.livefilestore.com/y1p8Hif_63TcT9w4yQvpOnZdd1dDjcYyZXZWZWbAMQIDa46KlgbUtbt7zoP2Kp67G5hRQZyqbeL9jAqyRvz2sOFjw/cursors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4434" b="92925" l="14371" r="21557">
                        <a14:foregroundMark x1="16766" y1="84906" x2="16766" y2="84906"/>
                        <a14:foregroundMark x1="19162" y1="84906" x2="19162" y2="84906"/>
                        <a14:foregroundMark x1="17964" y1="88208" x2="17964" y2="88208"/>
                        <a14:foregroundMark x1="17964" y1="89151" x2="17964" y2="89151"/>
                        <a14:foregroundMark x1="19760" y1="91981" x2="19760" y2="91981"/>
                        <a14:foregroundMark x1="17365" y1="91981" x2="17365" y2="91981"/>
                        <a14:backgroundMark x1="16168" y1="86792" x2="16168" y2="89623"/>
                        <a14:backgroundMark x1="19760" y1="88679" x2="19760" y2="8867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739" t="83843" r="77891" b="6134"/>
          <a:stretch/>
        </p:blipFill>
        <p:spPr bwMode="auto">
          <a:xfrm>
            <a:off x="5022416" y="5210174"/>
            <a:ext cx="117223" cy="202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9898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Watching the Values of Variables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10286"/>
          </a:xfrm>
        </p:spPr>
        <p:txBody>
          <a:bodyPr>
            <a:normAutofit/>
          </a:bodyPr>
          <a:lstStyle/>
          <a:p>
            <a:r>
              <a:rPr lang="en-US" dirty="0"/>
              <a:t>One of the benefits of entering debug mode is that you can watch the values of variables as your program executes</a:t>
            </a:r>
          </a:p>
          <a:p>
            <a:r>
              <a:rPr lang="en-US" dirty="0"/>
              <a:t>There are two ways to view the values of variables</a:t>
            </a:r>
            <a:r>
              <a:rPr lang="en-US" dirty="0" smtClean="0"/>
              <a:t>:</a:t>
            </a:r>
          </a:p>
          <a:p>
            <a:pPr lvl="1"/>
            <a:r>
              <a:rPr lang="en-US" dirty="0"/>
              <a:t>While debugging, holding the mouse over a variable will display the value of the </a:t>
            </a:r>
            <a:r>
              <a:rPr lang="en-US" dirty="0" smtClean="0"/>
              <a:t>variable</a:t>
            </a:r>
          </a:p>
          <a:p>
            <a:pPr lvl="1"/>
            <a:r>
              <a:rPr lang="en-US" dirty="0" smtClean="0"/>
              <a:t>Look at the value of the variables in the workspace</a:t>
            </a:r>
          </a:p>
          <a:p>
            <a:pPr lvl="2"/>
            <a:r>
              <a:rPr lang="en-US" dirty="0" smtClean="0"/>
              <a:t>All variables for the current code will be shown</a:t>
            </a:r>
          </a:p>
          <a:p>
            <a:pPr lvl="2"/>
            <a:r>
              <a:rPr lang="en-US" dirty="0" smtClean="0"/>
              <a:t>Scripts </a:t>
            </a:r>
            <a:r>
              <a:rPr lang="en-US" dirty="0" smtClean="0">
                <a:sym typeface="Wingdings" pitchFamily="2" charset="2"/>
              </a:rPr>
              <a:t> variables will remain after execution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Functions  variables will remain while you are executing the current function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670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Why care about debugging?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81140"/>
            <a:ext cx="8229600" cy="4389120"/>
          </a:xfrm>
        </p:spPr>
        <p:txBody>
          <a:bodyPr>
            <a:normAutofit/>
          </a:bodyPr>
          <a:lstStyle/>
          <a:p>
            <a:r>
              <a:rPr lang="en-US" dirty="0"/>
              <a:t>How many of you have written a program that worked perfectly the first time?</a:t>
            </a:r>
          </a:p>
          <a:p>
            <a:pPr lvl="1"/>
            <a:r>
              <a:rPr lang="en-US" dirty="0"/>
              <a:t>No one (including me!) writes a program that works correctly the first time</a:t>
            </a:r>
          </a:p>
          <a:p>
            <a:endParaRPr lang="en-US" dirty="0"/>
          </a:p>
          <a:p>
            <a:r>
              <a:rPr lang="en-US" dirty="0"/>
              <a:t>The most important skill you can develop for writing code is not how all the different structures work, but how to figure out how to fix your errors</a:t>
            </a:r>
          </a:p>
        </p:txBody>
      </p:sp>
    </p:spTree>
    <p:extLst>
      <p:ext uri="{BB962C8B-B14F-4D97-AF65-F5344CB8AC3E}">
        <p14:creationId xmlns:p14="http://schemas.microsoft.com/office/powerpoint/2010/main" val="1119907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Debugging Techniques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935479"/>
            <a:ext cx="8229600" cy="4813663"/>
          </a:xfrm>
        </p:spPr>
        <p:txBody>
          <a:bodyPr>
            <a:normAutofit/>
          </a:bodyPr>
          <a:lstStyle/>
          <a:p>
            <a:r>
              <a:rPr lang="en-US" dirty="0" smtClean="0"/>
              <a:t>Checking sections of code:</a:t>
            </a:r>
          </a:p>
          <a:p>
            <a:pPr lvl="1"/>
            <a:r>
              <a:rPr lang="en-US" dirty="0" smtClean="0"/>
              <a:t>Pull out a section of code or function and place it in a new program</a:t>
            </a:r>
          </a:p>
          <a:p>
            <a:pPr lvl="1"/>
            <a:r>
              <a:rPr lang="en-US" dirty="0" smtClean="0"/>
              <a:t>Make sure that section of code operates correctly</a:t>
            </a:r>
          </a:p>
          <a:p>
            <a:pPr lvl="1"/>
            <a:r>
              <a:rPr lang="en-US" dirty="0" smtClean="0"/>
              <a:t>Insert it back into the whole program</a:t>
            </a:r>
          </a:p>
          <a:p>
            <a:r>
              <a:rPr lang="en-US" dirty="0" smtClean="0"/>
              <a:t>Especially helpful for very long and complicated code</a:t>
            </a:r>
          </a:p>
          <a:p>
            <a:pPr lvl="1"/>
            <a:r>
              <a:rPr lang="en-US" dirty="0" smtClean="0"/>
              <a:t>Pull out sections one at a time to make sure each section works correctly</a:t>
            </a:r>
          </a:p>
          <a:p>
            <a:pPr lvl="1"/>
            <a:r>
              <a:rPr lang="en-US" dirty="0" smtClean="0"/>
              <a:t>Once each section works correctly, run the whole program to make sure each section works collectively</a:t>
            </a:r>
          </a:p>
        </p:txBody>
      </p:sp>
    </p:spTree>
    <p:extLst>
      <p:ext uri="{BB962C8B-B14F-4D97-AF65-F5344CB8AC3E}">
        <p14:creationId xmlns:p14="http://schemas.microsoft.com/office/powerpoint/2010/main" val="2660465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Debugging versus Testing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Testing: determining whether there are errors in your program</a:t>
            </a:r>
          </a:p>
          <a:p>
            <a:pPr lvl="1"/>
            <a:r>
              <a:rPr lang="en-US" dirty="0" smtClean="0"/>
              <a:t>Need to run test cases to see if your program behaves correctly</a:t>
            </a:r>
          </a:p>
          <a:p>
            <a:pPr lvl="1"/>
            <a:r>
              <a:rPr lang="en-US" dirty="0" smtClean="0"/>
              <a:t>Relatively easy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Debugging: once an error has been identified, finding and fixing the error</a:t>
            </a:r>
          </a:p>
          <a:p>
            <a:pPr lvl="1"/>
            <a:r>
              <a:rPr lang="en-US" dirty="0" smtClean="0"/>
              <a:t>Need to determine what portion of the code is resulting in the error, then figure out how to correct the issue</a:t>
            </a:r>
          </a:p>
          <a:p>
            <a:pPr lvl="1"/>
            <a:r>
              <a:rPr lang="en-US" dirty="0" smtClean="0"/>
              <a:t>More difficult than testing</a:t>
            </a:r>
          </a:p>
        </p:txBody>
      </p:sp>
    </p:spTree>
    <p:extLst>
      <p:ext uri="{BB962C8B-B14F-4D97-AF65-F5344CB8AC3E}">
        <p14:creationId xmlns:p14="http://schemas.microsoft.com/office/powerpoint/2010/main" val="32857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>
            <a:normAutofit/>
          </a:bodyPr>
          <a:lstStyle/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Why Debugging is Hard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2075" tIns="46038" rIns="92075" bIns="46038">
            <a:normAutofit fontScale="92500"/>
          </a:bodyPr>
          <a:lstStyle/>
          <a:p>
            <a:pPr marL="308610" indent="-308610" defTabSz="822960"/>
            <a:r>
              <a:rPr lang="en-US" sz="2500" dirty="0"/>
              <a:t>There may be no obvious relationship between the external manifestation(s) of an error and its internal cause(s</a:t>
            </a:r>
            <a:r>
              <a:rPr lang="en-US" sz="2500" dirty="0" smtClean="0"/>
              <a:t>)</a:t>
            </a:r>
            <a:endParaRPr lang="en-US" sz="2500" dirty="0"/>
          </a:p>
          <a:p>
            <a:pPr marL="308610" indent="-308610" defTabSz="822960"/>
            <a:r>
              <a:rPr lang="en-US" sz="2500" dirty="0"/>
              <a:t>Symptom and cause may be in remote parts of the </a:t>
            </a:r>
            <a:r>
              <a:rPr lang="en-US" sz="2500" dirty="0" smtClean="0"/>
              <a:t>program</a:t>
            </a:r>
            <a:endParaRPr lang="en-US" sz="2500" dirty="0"/>
          </a:p>
          <a:p>
            <a:pPr marL="308610" indent="-308610" defTabSz="822960"/>
            <a:r>
              <a:rPr lang="en-US" sz="2500" dirty="0"/>
              <a:t>Changes (new features, bug fixes) in program may mask (or modify) </a:t>
            </a:r>
            <a:r>
              <a:rPr lang="en-US" sz="2500" dirty="0" smtClean="0"/>
              <a:t>bugs</a:t>
            </a:r>
            <a:endParaRPr lang="en-US" sz="2500" dirty="0"/>
          </a:p>
          <a:p>
            <a:pPr marL="308610" indent="-308610" defTabSz="822960"/>
            <a:r>
              <a:rPr lang="en-US" sz="2500" dirty="0"/>
              <a:t>Symptom may be due to human mistake or misunderstanding that is difficult to </a:t>
            </a:r>
            <a:r>
              <a:rPr lang="en-US" sz="2500" dirty="0" smtClean="0"/>
              <a:t>trace</a:t>
            </a:r>
            <a:endParaRPr lang="en-US" sz="2500" dirty="0"/>
          </a:p>
          <a:p>
            <a:pPr marL="308610" indent="-308610" defTabSz="822960"/>
            <a:r>
              <a:rPr lang="en-US" sz="2500" dirty="0"/>
              <a:t>Bug may be triggered by rare or difficult to reproduce input sequence, program timing (threads) or other external </a:t>
            </a:r>
            <a:r>
              <a:rPr lang="en-US" sz="2500" dirty="0" smtClean="0"/>
              <a:t>causes</a:t>
            </a:r>
            <a:endParaRPr lang="en-US" sz="2500" dirty="0"/>
          </a:p>
          <a:p>
            <a:pPr marL="308610" indent="-308610" defTabSz="822960"/>
            <a:r>
              <a:rPr lang="en-US" sz="2500" dirty="0"/>
              <a:t>Bug may depend on other software/system state, things others did to </a:t>
            </a:r>
            <a:r>
              <a:rPr lang="en-US" sz="2500" dirty="0" smtClean="0"/>
              <a:t>your </a:t>
            </a:r>
            <a:r>
              <a:rPr lang="en-US" sz="2500" dirty="0"/>
              <a:t>systems weeks/months </a:t>
            </a:r>
            <a:r>
              <a:rPr lang="en-US" sz="2500" dirty="0" smtClean="0"/>
              <a:t>ago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213842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Test-Debug Cycle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Continue the process until testing discovers no more errors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33400" y="3001364"/>
            <a:ext cx="2514600" cy="122829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00" b="1" dirty="0" smtClean="0">
                <a:solidFill>
                  <a:schemeClr val="tx1"/>
                </a:solidFill>
              </a:rPr>
              <a:t>Testing</a:t>
            </a:r>
          </a:p>
        </p:txBody>
      </p:sp>
      <p:sp>
        <p:nvSpPr>
          <p:cNvPr id="7" name="Oval 6"/>
          <p:cNvSpPr/>
          <p:nvPr/>
        </p:nvSpPr>
        <p:spPr>
          <a:xfrm>
            <a:off x="6096000" y="2987717"/>
            <a:ext cx="2514600" cy="122829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00" b="1" dirty="0" smtClean="0">
                <a:solidFill>
                  <a:schemeClr val="tx1"/>
                </a:solidFill>
              </a:rPr>
              <a:t>Debugging</a:t>
            </a:r>
          </a:p>
        </p:txBody>
      </p:sp>
      <p:sp>
        <p:nvSpPr>
          <p:cNvPr id="8" name="Curved Down Arrow 7"/>
          <p:cNvSpPr/>
          <p:nvPr/>
        </p:nvSpPr>
        <p:spPr>
          <a:xfrm>
            <a:off x="1719618" y="2086970"/>
            <a:ext cx="5800298" cy="750627"/>
          </a:xfrm>
          <a:prstGeom prst="curvedDown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9" name="Curved Down Arrow 8"/>
          <p:cNvSpPr/>
          <p:nvPr/>
        </p:nvSpPr>
        <p:spPr>
          <a:xfrm rot="10800000">
            <a:off x="1612710" y="4354772"/>
            <a:ext cx="5800298" cy="750627"/>
          </a:xfrm>
          <a:prstGeom prst="curved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66781" y="2305333"/>
            <a:ext cx="1585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Discovers Errors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957853" y="4529918"/>
            <a:ext cx="1204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Fixes Errors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304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6" grpId="0" animBg="1"/>
      <p:bldP spid="7" grpId="0" animBg="1"/>
      <p:bldP spid="8" grpId="0" animBg="1"/>
      <p:bldP spid="9" grpId="0" animBg="1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Debugging Techniques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Understanding errors</a:t>
            </a:r>
          </a:p>
          <a:p>
            <a:r>
              <a:rPr lang="en-US" dirty="0" smtClean="0"/>
              <a:t>Commenting out sections</a:t>
            </a:r>
          </a:p>
          <a:p>
            <a:r>
              <a:rPr lang="en-US" dirty="0" smtClean="0"/>
              <a:t>Stepping through a program</a:t>
            </a:r>
          </a:p>
          <a:p>
            <a:r>
              <a:rPr lang="en-US" dirty="0" smtClean="0"/>
              <a:t>Running and checking individual sections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49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Understanding Errors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70120"/>
          </a:xfrm>
        </p:spPr>
        <p:txBody>
          <a:bodyPr/>
          <a:lstStyle/>
          <a:p>
            <a:r>
              <a:rPr lang="en-US" dirty="0" smtClean="0"/>
              <a:t>Types of errors:</a:t>
            </a:r>
          </a:p>
          <a:p>
            <a:pPr lvl="1"/>
            <a:r>
              <a:rPr lang="en-US" b="1" dirty="0" smtClean="0"/>
              <a:t>Syntax errors</a:t>
            </a:r>
            <a:r>
              <a:rPr lang="en-US" dirty="0" smtClean="0"/>
              <a:t>: problems with your MATLAB syntax</a:t>
            </a:r>
          </a:p>
          <a:p>
            <a:pPr lvl="2"/>
            <a:r>
              <a:rPr lang="en-US" dirty="0" smtClean="0"/>
              <a:t>Forgetting parenthesis</a:t>
            </a:r>
          </a:p>
          <a:p>
            <a:pPr lvl="2"/>
            <a:r>
              <a:rPr lang="en-US" dirty="0" smtClean="0"/>
              <a:t>Forgetting mathematical operators</a:t>
            </a:r>
          </a:p>
          <a:p>
            <a:pPr lvl="2"/>
            <a:r>
              <a:rPr lang="en-US" dirty="0" smtClean="0"/>
              <a:t>Wrong number/type of input arguments for a function</a:t>
            </a:r>
          </a:p>
          <a:p>
            <a:pPr lvl="1"/>
            <a:r>
              <a:rPr lang="en-US" b="1" dirty="0" smtClean="0"/>
              <a:t>Logic (runtime) errors</a:t>
            </a:r>
            <a:r>
              <a:rPr lang="en-US" dirty="0" smtClean="0"/>
              <a:t>: your program will run but does not function the way you expect it to </a:t>
            </a:r>
          </a:p>
          <a:p>
            <a:pPr lvl="2"/>
            <a:r>
              <a:rPr lang="en-US" dirty="0" smtClean="0"/>
              <a:t>Incorrect mathematical expressions</a:t>
            </a:r>
          </a:p>
          <a:p>
            <a:pPr lvl="2"/>
            <a:r>
              <a:rPr lang="en-US" dirty="0" smtClean="0"/>
              <a:t>Incorrect conditions</a:t>
            </a:r>
          </a:p>
          <a:p>
            <a:pPr lvl="2"/>
            <a:r>
              <a:rPr lang="en-US" dirty="0" smtClean="0"/>
              <a:t>Infinite loops</a:t>
            </a:r>
          </a:p>
          <a:p>
            <a:pPr lvl="2"/>
            <a:r>
              <a:rPr lang="en-US" dirty="0" smtClean="0"/>
              <a:t>Accessing array indices that do not exist</a:t>
            </a:r>
          </a:p>
        </p:txBody>
      </p:sp>
    </p:spTree>
    <p:extLst>
      <p:ext uri="{BB962C8B-B14F-4D97-AF65-F5344CB8AC3E}">
        <p14:creationId xmlns:p14="http://schemas.microsoft.com/office/powerpoint/2010/main" val="3941052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Understanding Errors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of the first things you need to do before you can run your program is eliminate any syntax errors</a:t>
            </a:r>
          </a:p>
          <a:p>
            <a:pPr lvl="1"/>
            <a:r>
              <a:rPr lang="en-US" dirty="0" smtClean="0"/>
              <a:t>These are the errors you get when you try to run the program</a:t>
            </a:r>
          </a:p>
          <a:p>
            <a:endParaRPr lang="en-US" dirty="0" smtClean="0"/>
          </a:p>
          <a:p>
            <a:r>
              <a:rPr lang="en-US" dirty="0" smtClean="0"/>
              <a:t>Luckily, unlike many runtime errors, MATLAB will give you some help in eliminating syntax errors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282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Understanding Errors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Errors are displayed in two ways:</a:t>
            </a:r>
          </a:p>
          <a:p>
            <a:pPr lvl="1"/>
            <a:r>
              <a:rPr lang="en-US" dirty="0" smtClean="0"/>
              <a:t>At the command prompt when </a:t>
            </a:r>
            <a:r>
              <a:rPr lang="en-US" dirty="0"/>
              <a:t>you run the </a:t>
            </a:r>
            <a:r>
              <a:rPr lang="en-US" dirty="0" smtClean="0"/>
              <a:t>code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Clicking on the underlined portion will take you to the location where the error is occurring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92" t="24094" r="40457" b="52944"/>
          <a:stretch/>
        </p:blipFill>
        <p:spPr bwMode="auto">
          <a:xfrm>
            <a:off x="1409162" y="2971800"/>
            <a:ext cx="6287038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205517" y="3733800"/>
            <a:ext cx="1862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Where the error occurred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257800" y="46482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Reason for the error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5" idx="1"/>
          </p:cNvCxnSpPr>
          <p:nvPr/>
        </p:nvCxnSpPr>
        <p:spPr>
          <a:xfrm flipH="1" flipV="1">
            <a:off x="6858000" y="4056965"/>
            <a:ext cx="347517" cy="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6" idx="1"/>
          </p:cNvCxnSpPr>
          <p:nvPr/>
        </p:nvCxnSpPr>
        <p:spPr>
          <a:xfrm flipH="1" flipV="1">
            <a:off x="4800600" y="4380131"/>
            <a:ext cx="457200" cy="45273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1441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5" grpId="0"/>
      <p:bldP spid="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8.0&quot;&gt;&lt;object type=&quot;1&quot; unique_id=&quot;10001&quot;&gt;&lt;object type=&quot;2&quot; unique_id=&quot;10208&quot;&gt;&lt;object type=&quot;3&quot; unique_id=&quot;10209&quot;&gt;&lt;property id=&quot;20148&quot; value=&quot;5&quot;/&gt;&lt;property id=&quot;20300&quot; value=&quot;Slide 1 - &amp;quot;ENED 1090:  Debugging&amp;quot;&quot;/&gt;&lt;property id=&quot;20307&quot; value=&quot;312&quot;/&gt;&lt;/object&gt;&lt;object type=&quot;3&quot; unique_id=&quot;10210&quot;&gt;&lt;property id=&quot;20148&quot; value=&quot;5&quot;/&gt;&lt;property id=&quot;20300&quot; value=&quot;Slide 2 - &amp;quot;Why care about debugging?&amp;quot;&quot;/&gt;&lt;property id=&quot;20307&quot; value=&quot;348&quot;/&gt;&lt;/object&gt;&lt;object type=&quot;3&quot; unique_id=&quot;10211&quot;&gt;&lt;property id=&quot;20148&quot; value=&quot;5&quot;/&gt;&lt;property id=&quot;20300&quot; value=&quot;Slide 3 - &amp;quot;Debugging versus Testing&amp;quot;&quot;/&gt;&lt;property id=&quot;20307&quot; value=&quot;320&quot;/&gt;&lt;/object&gt;&lt;object type=&quot;3&quot; unique_id=&quot;10212&quot;&gt;&lt;property id=&quot;20148&quot; value=&quot;5&quot;/&gt;&lt;property id=&quot;20300&quot; value=&quot;Slide 4 - &amp;quot;Why Debugging is Hard&amp;quot;&quot;/&gt;&lt;property id=&quot;20307&quot; value=&quot;321&quot;/&gt;&lt;/object&gt;&lt;object type=&quot;3&quot; unique_id=&quot;10213&quot;&gt;&lt;property id=&quot;20148&quot; value=&quot;5&quot;/&gt;&lt;property id=&quot;20300&quot; value=&quot;Slide 5 - &amp;quot;Test-Debug Cycle&amp;quot;&quot;/&gt;&lt;property id=&quot;20307&quot; value=&quot;322&quot;/&gt;&lt;/object&gt;&lt;object type=&quot;3&quot; unique_id=&quot;10214&quot;&gt;&lt;property id=&quot;20148&quot; value=&quot;5&quot;/&gt;&lt;property id=&quot;20300&quot; value=&quot;Slide 6 - &amp;quot;Debugging Techniques&amp;quot;&quot;/&gt;&lt;property id=&quot;20307&quot; value=&quot;324&quot;/&gt;&lt;/object&gt;&lt;object type=&quot;3&quot; unique_id=&quot;10215&quot;&gt;&lt;property id=&quot;20148&quot; value=&quot;5&quot;/&gt;&lt;property id=&quot;20300&quot; value=&quot;Slide 7 - &amp;quot;Understanding Errors&amp;quot;&quot;/&gt;&lt;property id=&quot;20307&quot; value=&quot;349&quot;/&gt;&lt;/object&gt;&lt;object type=&quot;3&quot; unique_id=&quot;10216&quot;&gt;&lt;property id=&quot;20148&quot; value=&quot;5&quot;/&gt;&lt;property id=&quot;20300&quot; value=&quot;Slide 8 - &amp;quot;Understanding Errors&amp;quot;&quot;/&gt;&lt;property id=&quot;20307&quot; value=&quot;325&quot;/&gt;&lt;/object&gt;&lt;object type=&quot;3&quot; unique_id=&quot;10217&quot;&gt;&lt;property id=&quot;20148&quot; value=&quot;5&quot;/&gt;&lt;property id=&quot;20300&quot; value=&quot;Slide 9 - &amp;quot;Understanding Errors&amp;quot;&quot;/&gt;&lt;property id=&quot;20307&quot; value=&quot;326&quot;/&gt;&lt;/object&gt;&lt;object type=&quot;3&quot; unique_id=&quot;10218&quot;&gt;&lt;property id=&quot;20148&quot; value=&quot;5&quot;/&gt;&lt;property id=&quot;20300&quot; value=&quot;Slide 10 - &amp;quot;Understanding Errors&amp;quot;&quot;/&gt;&lt;property id=&quot;20307&quot; value=&quot;327&quot;/&gt;&lt;/object&gt;&lt;object type=&quot;3&quot; unique_id=&quot;10219&quot;&gt;&lt;property id=&quot;20148&quot; value=&quot;5&quot;/&gt;&lt;property id=&quot;20300&quot; value=&quot;Slide 11 - &amp;quot;Understanding Syntax Errors&amp;quot;&quot;/&gt;&lt;property id=&quot;20307&quot; value=&quot;330&quot;/&gt;&lt;/object&gt;&lt;object type=&quot;3&quot; unique_id=&quot;10220&quot;&gt;&lt;property id=&quot;20148&quot; value=&quot;5&quot;/&gt;&lt;property id=&quot;20300&quot; value=&quot;Slide 12 - &amp;quot;Understanding Logic Errors&amp;quot;&quot;/&gt;&lt;property id=&quot;20307&quot; value=&quot;350&quot;/&gt;&lt;/object&gt;&lt;object type=&quot;3&quot; unique_id=&quot;10221&quot;&gt;&lt;property id=&quot;20148&quot; value=&quot;5&quot;/&gt;&lt;property id=&quot;20300&quot; value=&quot;Slide 13 - &amp;quot;Debugging Techniques&amp;quot;&quot;/&gt;&lt;property id=&quot;20307&quot; value=&quot;331&quot;/&gt;&lt;/object&gt;&lt;object type=&quot;3&quot; unique_id=&quot;10222&quot;&gt;&lt;property id=&quot;20148&quot; value=&quot;5&quot;/&gt;&lt;property id=&quot;20300&quot; value=&quot;Slide 14 - &amp;quot;Debugging Techniques&amp;quot;&quot;/&gt;&lt;property id=&quot;20307&quot; value=&quot;332&quot;/&gt;&lt;/object&gt;&lt;object type=&quot;3&quot; unique_id=&quot;10223&quot;&gt;&lt;property id=&quot;20148&quot; value=&quot;5&quot;/&gt;&lt;property id=&quot;20300&quot; value=&quot;Slide 15 - &amp;quot;Debugging Features in MATLAB&amp;quot;&quot;/&gt;&lt;property id=&quot;20307&quot; value=&quot;333&quot;/&gt;&lt;/object&gt;&lt;object type=&quot;3&quot; unique_id=&quot;10224&quot;&gt;&lt;property id=&quot;20148&quot; value=&quot;5&quot;/&gt;&lt;property id=&quot;20300&quot; value=&quot;Slide 16 - &amp;quot;Stepping in MATLAB&amp;quot;&quot;/&gt;&lt;property id=&quot;20307&quot; value=&quot;334&quot;/&gt;&lt;/object&gt;&lt;object type=&quot;3&quot; unique_id=&quot;10225&quot;&gt;&lt;property id=&quot;20148&quot; value=&quot;5&quot;/&gt;&lt;property id=&quot;20300&quot; value=&quot;Slide 17 - &amp;quot;Stepping in MATLAB&amp;quot;&quot;/&gt;&lt;property id=&quot;20307&quot; value=&quot;336&quot;/&gt;&lt;/object&gt;&lt;object type=&quot;3&quot; unique_id=&quot;10226&quot;&gt;&lt;property id=&quot;20148&quot; value=&quot;5&quot;/&gt;&lt;property id=&quot;20300&quot; value=&quot;Slide 18 - &amp;quot;Watching the Values of Variables&amp;quot;&quot;/&gt;&lt;property id=&quot;20307&quot; value=&quot;337&quot;/&gt;&lt;/object&gt;&lt;object type=&quot;3&quot; unique_id=&quot;10227&quot;&gt;&lt;property id=&quot;20148&quot; value=&quot;5&quot;/&gt;&lt;property id=&quot;20300&quot; value=&quot;Slide 19 - &amp;quot;Watching the Values of Variables&amp;quot;&quot;/&gt;&lt;property id=&quot;20307&quot; value=&quot;338&quot;/&gt;&lt;/object&gt;&lt;object type=&quot;3&quot; unique_id=&quot;10228&quot;&gt;&lt;property id=&quot;20148&quot; value=&quot;5&quot;/&gt;&lt;property id=&quot;20300&quot; value=&quot;Slide 20 - &amp;quot;Debugging Techniques&amp;quot;&quot;/&gt;&lt;property id=&quot;20307&quot; value=&quot;344&quot;/&gt;&lt;/object&gt;&lt;object type=&quot;3&quot; unique_id=&quot;10229&quot;&gt;&lt;property id=&quot;20148&quot; value=&quot;5&quot;/&gt;&lt;property id=&quot;20300&quot; value=&quot;Slide 21 - &amp;quot;Test Your Understanding&amp;quot;&quot;/&gt;&lt;property id=&quot;20307&quot; value=&quot;353&quot;/&gt;&lt;/object&gt;&lt;/object&gt;&lt;object type=&quot;8&quot; unique_id=&quot;10252&quot;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lnDef>
      <a:spPr>
        <a:ln w="2540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4942</TotalTime>
  <Words>1179</Words>
  <Application>Microsoft Office PowerPoint</Application>
  <PresentationFormat>On-screen Show (4:3)</PresentationFormat>
  <Paragraphs>154</Paragraphs>
  <Slides>20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Calibri</vt:lpstr>
      <vt:lpstr>Constantia</vt:lpstr>
      <vt:lpstr>Wingdings</vt:lpstr>
      <vt:lpstr>Wingdings 2</vt:lpstr>
      <vt:lpstr>Flow</vt:lpstr>
      <vt:lpstr> Debugging</vt:lpstr>
      <vt:lpstr>Why care about debugging?</vt:lpstr>
      <vt:lpstr>Debugging versus Testing</vt:lpstr>
      <vt:lpstr>Why Debugging is Hard</vt:lpstr>
      <vt:lpstr>Test-Debug Cycle</vt:lpstr>
      <vt:lpstr>Debugging Techniques</vt:lpstr>
      <vt:lpstr>Understanding Errors</vt:lpstr>
      <vt:lpstr>Understanding Errors</vt:lpstr>
      <vt:lpstr>Understanding Errors</vt:lpstr>
      <vt:lpstr>Understanding Errors</vt:lpstr>
      <vt:lpstr>Understanding Syntax Errors</vt:lpstr>
      <vt:lpstr>Understanding Logic Errors</vt:lpstr>
      <vt:lpstr>Debugging Techniques</vt:lpstr>
      <vt:lpstr>Debugging Techniques</vt:lpstr>
      <vt:lpstr>Debugging Features in MATLAB</vt:lpstr>
      <vt:lpstr>Stepping in MATLAB</vt:lpstr>
      <vt:lpstr>Stepping in MATLAB</vt:lpstr>
      <vt:lpstr>Watching the Values of Variables</vt:lpstr>
      <vt:lpstr>Watching the Values of Variables</vt:lpstr>
      <vt:lpstr>Debugging Techniques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DIGITAL SIGNAL PROCESSING</dc:title>
  <dc:creator>Kathy</dc:creator>
  <cp:lastModifiedBy>Naomi Fernandes</cp:lastModifiedBy>
  <cp:revision>430</cp:revision>
  <dcterms:created xsi:type="dcterms:W3CDTF">2009-01-04T18:54:06Z</dcterms:created>
  <dcterms:modified xsi:type="dcterms:W3CDTF">2014-08-21T13:17:03Z</dcterms:modified>
</cp:coreProperties>
</file>